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26"/>
  </p:notesMasterIdLst>
  <p:sldIdLst>
    <p:sldId id="297" r:id="rId3"/>
    <p:sldId id="275" r:id="rId4"/>
    <p:sldId id="259" r:id="rId5"/>
    <p:sldId id="260" r:id="rId6"/>
    <p:sldId id="261" r:id="rId7"/>
    <p:sldId id="262" r:id="rId8"/>
    <p:sldId id="286" r:id="rId9"/>
    <p:sldId id="264" r:id="rId10"/>
    <p:sldId id="305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306" r:id="rId19"/>
    <p:sldId id="266" r:id="rId20"/>
    <p:sldId id="299" r:id="rId21"/>
    <p:sldId id="304" r:id="rId22"/>
    <p:sldId id="301" r:id="rId23"/>
    <p:sldId id="302" r:id="rId24"/>
    <p:sldId id="30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8E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50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B3050-85B6-4983-9870-2EFB9C8AEC7B}" type="datetimeFigureOut">
              <a:rPr lang="en-US" smtClean="0"/>
              <a:pPr/>
              <a:t>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4A05E-3FA9-43B3-8CA9-A246D36AAE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4A05E-3FA9-43B3-8CA9-A246D36AAE4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F4789-C135-4A4C-A265-723F86ABA142}" type="datetimeFigureOut">
              <a:rPr lang="en-US" smtClean="0"/>
              <a:pPr/>
              <a:t>1/9/2015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865B2-097F-4790-A53E-1B85484DF1A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pulsifiers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9144001" cy="5643578"/>
          </a:xfrm>
          <a:prstGeom prst="rect">
            <a:avLst/>
          </a:prstGeom>
        </p:spPr>
      </p:pic>
      <p:pic>
        <p:nvPicPr>
          <p:cNvPr id="307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0322" y="5157793"/>
            <a:ext cx="2833678" cy="170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:\New Image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929198"/>
            <a:ext cx="1714480" cy="192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VIRTUAL SUPRA SAE INDIA 2015</a:t>
            </a:r>
            <a:endParaRPr lang="en-US" sz="4000" b="1" spc="3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6515120" cy="655620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BRAKING SYSTEM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428604"/>
            <a:ext cx="2924177" cy="411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-928726" y="2857496"/>
            <a:ext cx="5500726" cy="3286124"/>
          </a:xfrm>
          <a:prstGeom prst="rect">
            <a:avLst/>
          </a:prstGeom>
          <a:noFill/>
          <a:ln w="12700" cap="sq" cmpd="sng" algn="ctr">
            <a:noFill/>
            <a:prstDash val="solid"/>
          </a:ln>
        </p:spPr>
        <p:txBody>
          <a:bodyPr lIns="9144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596" y="1071546"/>
            <a:ext cx="5786478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Hydraulically operated Braking System and 2 independent hydraulic circuits.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Disc brakes used on all four wheels.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 dual tandem Master Cylinder used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Diagonal braking circuit is used.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Disc diameter : 220mm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Pedal force : 32Kgf (313.92 N)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Pedal ratio : 5:1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Braking Force:1304.73 N(F)/1167.39 N(R)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Braking Efficiency : 87.1%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r>
              <a:rPr lang="en-US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Stopping Distance : 16.32m including delay.</a:t>
            </a: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endParaRPr lang="en-US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274320" lvl="0" indent="-274320">
              <a:lnSpc>
                <a:spcPct val="150000"/>
              </a:lnSpc>
              <a:spcBef>
                <a:spcPts val="580"/>
              </a:spcBef>
              <a:buClr>
                <a:srgbClr val="D34817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6" descr="ti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4214818"/>
            <a:ext cx="2372056" cy="237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32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THRMAL ANALYSIS OF DISK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44" y="928670"/>
            <a:ext cx="4191000" cy="328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N:\SUPRA15\disc brake thermal analysis\temptransient.BMP"/>
          <p:cNvPicPr>
            <a:picLocks noChangeAspect="1" noChangeArrowheads="1"/>
          </p:cNvPicPr>
          <p:nvPr/>
        </p:nvPicPr>
        <p:blipFill>
          <a:blip r:embed="rId3"/>
          <a:srcRect r="25989" b="7692"/>
          <a:stretch>
            <a:fillRect/>
          </a:stretch>
        </p:blipFill>
        <p:spPr bwMode="auto">
          <a:xfrm>
            <a:off x="4442772" y="935068"/>
            <a:ext cx="4521200" cy="3279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7158" y="500063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Steady state thermal analysis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= 1132W </a:t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 = 40W/m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4876" y="5072074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Transient thermal analysis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Input temperature = 349.77 deg C</a:t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 = 40W/m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8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2594"/>
          </a:xfrm>
        </p:spPr>
        <p:txBody>
          <a:bodyPr>
            <a:no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WHEEL ASSEMBLY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28596" y="1000109"/>
            <a:ext cx="4286280" cy="501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Tire specification</a:t>
            </a:r>
            <a:br>
              <a:rPr lang="en-US" sz="1800" b="1" dirty="0" smtClean="0"/>
            </a:br>
            <a:r>
              <a:rPr lang="en-US" sz="1800" dirty="0" smtClean="0"/>
              <a:t>Front :145/80 R12</a:t>
            </a:r>
            <a:br>
              <a:rPr lang="en-US" sz="1800" dirty="0" smtClean="0"/>
            </a:br>
            <a:r>
              <a:rPr lang="en-US" sz="1800" dirty="0" smtClean="0"/>
              <a:t> Rear : 155/65 R13</a:t>
            </a:r>
          </a:p>
          <a:p>
            <a:r>
              <a:rPr lang="en-US" sz="1800" b="1" dirty="0" smtClean="0"/>
              <a:t>Rim specification</a:t>
            </a:r>
            <a:br>
              <a:rPr lang="en-US" sz="1800" b="1" dirty="0" smtClean="0"/>
            </a:br>
            <a:r>
              <a:rPr lang="en-US" sz="1800" dirty="0" smtClean="0"/>
              <a:t>Alloy wheel rims</a:t>
            </a:r>
            <a:br>
              <a:rPr lang="en-US" sz="1800" dirty="0" smtClean="0"/>
            </a:br>
            <a:r>
              <a:rPr lang="en-US" sz="1800" dirty="0" smtClean="0"/>
              <a:t>304.8mm (F)</a:t>
            </a:r>
            <a:br>
              <a:rPr lang="en-US" sz="1800" dirty="0" smtClean="0"/>
            </a:br>
            <a:r>
              <a:rPr lang="en-US" sz="1800" dirty="0" smtClean="0"/>
              <a:t>330mm (R) </a:t>
            </a:r>
          </a:p>
          <a:p>
            <a:r>
              <a:rPr lang="en-US" sz="1800" b="1" dirty="0" smtClean="0"/>
              <a:t>Hub</a:t>
            </a:r>
            <a:br>
              <a:rPr lang="en-US" sz="1800" b="1" dirty="0" smtClean="0"/>
            </a:br>
            <a:r>
              <a:rPr lang="en-US" sz="1800" dirty="0" smtClean="0"/>
              <a:t>Custom made</a:t>
            </a:r>
          </a:p>
          <a:p>
            <a:pPr lvl="1"/>
            <a:r>
              <a:rPr lang="en-US" sz="1800" dirty="0" smtClean="0"/>
              <a:t>Material – 40C8</a:t>
            </a:r>
          </a:p>
          <a:p>
            <a:pPr lvl="1"/>
            <a:r>
              <a:rPr lang="en-US" sz="1800" dirty="0" err="1" smtClean="0"/>
              <a:t>Syt</a:t>
            </a:r>
            <a:r>
              <a:rPr lang="en-US" sz="1800" dirty="0" smtClean="0"/>
              <a:t> – 320 </a:t>
            </a:r>
            <a:r>
              <a:rPr lang="en-US" sz="1800" dirty="0" err="1" smtClean="0"/>
              <a:t>Mpa</a:t>
            </a:r>
          </a:p>
          <a:p>
            <a:r>
              <a:rPr lang="en-US" sz="1800" b="1" dirty="0" smtClean="0"/>
              <a:t>Knuckle</a:t>
            </a:r>
            <a:br>
              <a:rPr lang="en-US" sz="1800" b="1" dirty="0" smtClean="0"/>
            </a:br>
            <a:r>
              <a:rPr lang="en-US" sz="1800" dirty="0" smtClean="0"/>
              <a:t>Custom made</a:t>
            </a:r>
          </a:p>
          <a:p>
            <a:pPr lvl="1"/>
            <a:r>
              <a:rPr lang="en-US" sz="1800" dirty="0" smtClean="0"/>
              <a:t>ENAW-6005A [</a:t>
            </a:r>
            <a:r>
              <a:rPr lang="en-US" sz="1800" dirty="0" err="1" smtClean="0"/>
              <a:t>AlSiMg</a:t>
            </a:r>
            <a:r>
              <a:rPr lang="en-US" sz="1800" dirty="0" smtClean="0"/>
              <a:t> (A)]</a:t>
            </a:r>
          </a:p>
          <a:p>
            <a:pPr lvl="1"/>
            <a:r>
              <a:rPr lang="en-US" sz="1800" dirty="0" err="1" smtClean="0"/>
              <a:t>Syt</a:t>
            </a:r>
            <a:r>
              <a:rPr lang="en-US" sz="1800" dirty="0" smtClean="0"/>
              <a:t>- 220 </a:t>
            </a:r>
            <a:r>
              <a:rPr lang="en-US" sz="1800" dirty="0" err="1" smtClean="0"/>
              <a:t>Mpa</a:t>
            </a:r>
            <a:endParaRPr lang="en-US" sz="1800" dirty="0" smtClean="0"/>
          </a:p>
          <a:p>
            <a:pPr lvl="1"/>
            <a:r>
              <a:rPr lang="en-US" sz="1800" dirty="0" err="1" smtClean="0"/>
              <a:t>Sut</a:t>
            </a:r>
            <a:r>
              <a:rPr lang="en-US" sz="1800" dirty="0" smtClean="0"/>
              <a:t>- 320Mpa</a:t>
            </a:r>
            <a:endParaRPr lang="en-IN" sz="1800" dirty="0"/>
          </a:p>
        </p:txBody>
      </p:sp>
      <p:pic>
        <p:nvPicPr>
          <p:cNvPr id="1026" name="Picture 2" descr="H:\SUPRA15\New folder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1643050"/>
            <a:ext cx="5000661" cy="38868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009632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ANALYSIS OF HUB 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28596" y="1000108"/>
            <a:ext cx="3929090" cy="3357586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876" y="1000108"/>
            <a:ext cx="3929090" cy="33575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0562" y="4714884"/>
            <a:ext cx="4286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STRESS IN HUB UNDER BRAKING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Constraint – force applied tangentially keeping holes on surface facing the disc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Loading condition- 6000N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FOS- 1.6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8" y="4786322"/>
            <a:ext cx="414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STRESS IN HUB UNDER BENDING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Constraint – force applied vertically keeping rear face fixed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Loading condition- 4000N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FOS- 4.3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6908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ANALYSIS OF KNUCKLE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1285860"/>
            <a:ext cx="3929090" cy="314327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43438" y="1285860"/>
            <a:ext cx="4000528" cy="321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596" y="4643446"/>
            <a:ext cx="392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STRESS IN KNUKLE UNDER BRAKING</a:t>
            </a:r>
          </a:p>
          <a:p>
            <a:r>
              <a:rPr lang="en-IN" dirty="0" smtClean="0"/>
              <a:t>Constraint – force applied tangentially  in upward direction keeping bearing hole fixed</a:t>
            </a:r>
          </a:p>
          <a:p>
            <a:r>
              <a:rPr lang="en-IN" dirty="0" smtClean="0"/>
              <a:t>Load – 4000N</a:t>
            </a:r>
          </a:p>
          <a:p>
            <a:r>
              <a:rPr lang="en-IN" dirty="0" smtClean="0"/>
              <a:t>FOS – 5.17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643438" y="4714884"/>
            <a:ext cx="4500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STRESS IN KNUCKLE UNDER BENDING</a:t>
            </a:r>
          </a:p>
          <a:p>
            <a:r>
              <a:rPr lang="en-IN" dirty="0" smtClean="0"/>
              <a:t>Constraint – force applied </a:t>
            </a:r>
            <a:r>
              <a:rPr lang="en-IN" dirty="0" err="1" smtClean="0"/>
              <a:t>radially</a:t>
            </a:r>
            <a:r>
              <a:rPr lang="en-IN" dirty="0" smtClean="0"/>
              <a:t> upward inside the bearing hole keeping holes for arms fixed </a:t>
            </a:r>
          </a:p>
          <a:p>
            <a:r>
              <a:rPr lang="en-IN" dirty="0" smtClean="0"/>
              <a:t>Load – 6000 N</a:t>
            </a:r>
          </a:p>
          <a:p>
            <a:r>
              <a:rPr lang="en-IN" dirty="0" smtClean="0"/>
              <a:t>FOS – 1.8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714404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ENGINE AND TRANSMISSION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2918"/>
            <a:ext cx="4286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Engine specification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:-	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Type- KTM DUKE 390 Engine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Swept volume- 373.27cc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Maximum power- 44bhp @ 9500rpm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Maximum torque- 35Nm @ 7250rpm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 of fuel used - Petrol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Compression ratio- 12.88 : 1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Rated acceleration- 3.96m/s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IN" baseline="30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9124" y="4500570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Type- Manual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Clutch in oil bath/mechanically activated-8 plates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 speed constant mesh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Differential type- Straight Bevel Gear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Final drive ratio-  6.72</a:t>
            </a:r>
          </a:p>
          <a:p>
            <a:pPr lvl="1">
              <a:buFont typeface="Arial" pitchFamily="34" charset="0"/>
              <a:buChar char="•"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1" y="685801"/>
            <a:ext cx="4580214" cy="352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85720" y="3214686"/>
          <a:ext cx="4071966" cy="322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278"/>
                <a:gridCol w="1308846"/>
                <a:gridCol w="1817842"/>
              </a:tblGrid>
              <a:tr h="6732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GEAR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GEAR RATIO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SPEED AT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MAX. RATED RPM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1st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2.86:1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34.12km/h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2nd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2.67:1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36.63km/h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3rd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1.42:1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68.75km/h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4th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1.14:1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85.72km/h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5th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0.96:1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101.6km/h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846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6th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0.84:1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116.2km/h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11156"/>
          </a:xfrm>
        </p:spPr>
        <p:txBody>
          <a:bodyPr>
            <a:no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</a:rPr>
              <a:t>ANALYSIS OF VENTURI AND RADIATOR</a:t>
            </a:r>
            <a:endParaRPr lang="en-US" sz="2800" u="sng" dirty="0">
              <a:solidFill>
                <a:schemeClr val="tx1"/>
              </a:solidFill>
            </a:endParaRPr>
          </a:p>
        </p:txBody>
      </p:sp>
      <p:pic>
        <p:nvPicPr>
          <p:cNvPr id="4" name="Picture 3" descr="C:\Users\HP\Desktop\New folder\SUPRA\venturi\6inch\fluen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414340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HP\Desktop\New folder\SUPRA\venturi\6inch\fluentvelo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071942"/>
            <a:ext cx="407196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4282" y="3143248"/>
            <a:ext cx="4143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Inlet –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300 k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Outlet – 0.0703 kg/s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Fluid – air only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1670" y="4214818"/>
            <a:ext cx="35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VELOCITY CONTOUR</a:t>
            </a:r>
          </a:p>
          <a:p>
            <a:endParaRPr lang="en-US" b="1" dirty="0" smtClean="0"/>
          </a:p>
        </p:txBody>
      </p:sp>
      <p:pic>
        <p:nvPicPr>
          <p:cNvPr id="9" name="Picture 8" descr="C:\Users\HP\Desktop\New folder\SUPRA\radiator\tempcon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714356"/>
            <a:ext cx="435771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00562" y="5000636"/>
            <a:ext cx="4357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THERMAL DISSIPATON OF RADIATOR TUBING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Inlet temp.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350k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Mass flow rate – 0.025 kg/s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Fluid – water only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714356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PRESSURE CONTOUR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74638"/>
            <a:ext cx="7972452" cy="582594"/>
          </a:xfrm>
        </p:spPr>
        <p:txBody>
          <a:bodyPr>
            <a:no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INNOVATION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4282" y="1071546"/>
            <a:ext cx="3357586" cy="4948254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our car  we are using a Radar type system to locate  the position of car behind us within the range of 1.2m.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We are installing a central hub for the complex wire harnesses of KTM Duke 390 which will make fault detection easier and help simplify the circuit.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We are providing gear shifting mechanism impounded with the steering wheel for easy access of driver.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682" name="Picture 2" descr="C:\Users\Abhijeet\Desktop\SUMAN\New folder (2)\pedalshifttop -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8559225">
            <a:off x="3476448" y="3680072"/>
            <a:ext cx="3743311" cy="2634069"/>
          </a:xfrm>
          <a:prstGeom prst="rect">
            <a:avLst/>
          </a:prstGeom>
          <a:noFill/>
        </p:spPr>
      </p:pic>
      <p:pic>
        <p:nvPicPr>
          <p:cNvPr id="4" name="Picture 3" descr="H:\DCIM\100ANDRO\DSC_031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l="27885" t="11966" r="15705" b="10256"/>
          <a:stretch/>
        </p:blipFill>
        <p:spPr bwMode="auto">
          <a:xfrm>
            <a:off x="3643306" y="857232"/>
            <a:ext cx="2771775" cy="24821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/>
            </a:ext>
          </a:extLst>
        </p:spPr>
      </p:pic>
      <p:pic>
        <p:nvPicPr>
          <p:cNvPr id="5" name="Picture 4" descr="Capture11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6215074" y="2786058"/>
            <a:ext cx="2700980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eer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27" y="1214422"/>
            <a:ext cx="4966173" cy="40005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56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STEERING  SYSTEM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657226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 Specifications</a:t>
            </a:r>
          </a:p>
          <a:p>
            <a:pPr lvl="1"/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type – Rack and Pinion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Ratio – 5:1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Arm Length – 9.28 cm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Turning Radius = 4.15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Effort = 8.06 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Pinion Diameter – 0.0317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Column Diameter – 0.0381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Scrub radius – 1 cm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Wheel Caster – +5 deg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Wheel Camber - +2 deg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Wheel Diameter - 0.6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Wheel Nominal Diameter – 0.165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Steering Column Length – 0.35 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Wheel Lock to Lock angle – 0.833 rev = 300 deg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285728"/>
            <a:ext cx="4357718" cy="60722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SAFETY EQUIPMENTS</a:t>
            </a:r>
            <a:endParaRPr lang="en-US" sz="33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Helmet:</a:t>
            </a: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Closed face helmet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K 2010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Seat belt: 5 point seat belt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Balaclava: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Which covers drivers head, hair and neck made from acceptable fire resistant material.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Suit: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Fire resistant one price suit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Standards- SFI 3-2A/5 ( or higher)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                 FIA standard 1986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                      FIA standard 8856-2000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643438" y="214290"/>
            <a:ext cx="4143404" cy="497059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STATIC/ DYNAMIC VALIDATION TESTS</a:t>
            </a:r>
            <a:endParaRPr kumimoji="0" lang="en-US" sz="28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CHASSIS: Real time prototyping , ergonomics apparatus.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SUSPENSION: Spring test.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BRAKING: Skid pad, stopping distance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STEERING: Ground testing.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ELECTRICAL: Ground testing.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WHEEL : Wheel balancing, Wheel alignment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Performance : Acceleration test, endurance test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Misc :egress test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-214338"/>
            <a:ext cx="8229600" cy="1071570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CHASSIS DESIGN METHODOLOGY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Content Placeholder 13" descr="iso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54350" y="3714752"/>
            <a:ext cx="4246740" cy="2733675"/>
          </a:xfrm>
        </p:spPr>
      </p:pic>
      <p:sp>
        <p:nvSpPr>
          <p:cNvPr id="8" name="Right Arrow 7"/>
          <p:cNvSpPr/>
          <p:nvPr/>
        </p:nvSpPr>
        <p:spPr>
          <a:xfrm>
            <a:off x="4429124" y="2000240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572264" y="3429000"/>
            <a:ext cx="214314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4357686" y="5072074"/>
            <a:ext cx="500066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mage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628" y="1071546"/>
            <a:ext cx="3643338" cy="2286016"/>
          </a:xfrm>
          <a:prstGeom prst="rect">
            <a:avLst/>
          </a:prstGeom>
        </p:spPr>
      </p:pic>
      <p:pic>
        <p:nvPicPr>
          <p:cNvPr id="13" name="Picture 12" descr="altApo_Tp6XosMB5pLKrxAZVftncG8vFyGtgW_ucLnW7KgH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571472" y="1000108"/>
            <a:ext cx="3714776" cy="24288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348" y="350043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ERGONOMICS APPARATUS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57950" y="350043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PVC PROTOTYPE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72264" y="614364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CREO MODEL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57290" y="6488668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ACTUAL MODEL</a:t>
            </a:r>
            <a:endParaRPr lang="en-US" b="1" dirty="0"/>
          </a:p>
        </p:txBody>
      </p:sp>
      <p:pic>
        <p:nvPicPr>
          <p:cNvPr id="20" name="Picture 19" descr="suman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4000504"/>
            <a:ext cx="3786182" cy="2355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600" y="-685800"/>
            <a:ext cx="7772400" cy="18297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 PLAN (Microsoft Project)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42"/>
            <a:ext cx="9144000" cy="6357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-pc\Documents\Bluetooth\Share\IMG_20140726_1355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786058"/>
            <a:ext cx="2699791" cy="2071702"/>
          </a:xfrm>
          <a:prstGeom prst="rect">
            <a:avLst/>
          </a:prstGeom>
          <a:noFill/>
        </p:spPr>
      </p:pic>
      <p:pic>
        <p:nvPicPr>
          <p:cNvPr id="1027" name="Picture 3" descr="C:\Users\Asus-pc\Documents\Bluetooth\Share\IMG_20140726_135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5" y="2786058"/>
            <a:ext cx="2506807" cy="2071702"/>
          </a:xfrm>
          <a:prstGeom prst="rect">
            <a:avLst/>
          </a:prstGeom>
          <a:noFill/>
        </p:spPr>
      </p:pic>
      <p:pic>
        <p:nvPicPr>
          <p:cNvPr id="1028" name="Picture 4" descr="C:\Users\Asus-pc\Documents\Bluetooth\Share\IMG_20140726_1357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42852"/>
            <a:ext cx="2829271" cy="1851923"/>
          </a:xfrm>
          <a:prstGeom prst="rect">
            <a:avLst/>
          </a:prstGeom>
          <a:noFill/>
        </p:spPr>
      </p:pic>
      <p:pic>
        <p:nvPicPr>
          <p:cNvPr id="1029" name="Picture 5" descr="C:\Users\Asus-pc\Documents\Bluetooth\Share\IMG_20140726_1355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785794"/>
            <a:ext cx="2469229" cy="1851923"/>
          </a:xfrm>
          <a:prstGeom prst="rect">
            <a:avLst/>
          </a:prstGeom>
          <a:noFill/>
        </p:spPr>
      </p:pic>
      <p:pic>
        <p:nvPicPr>
          <p:cNvPr id="2050" name="Picture 2" descr="C:\Users\Asus-pc\Documents\Bluetooth\Share\IMG_20140728_10362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64704"/>
            <a:ext cx="2700434" cy="186963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22" y="4429132"/>
            <a:ext cx="2816917" cy="21740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5786" y="142852"/>
            <a:ext cx="39610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u="sng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COLLEGE FACILITIES</a:t>
            </a:r>
            <a:endParaRPr lang="en-US" sz="2800" u="sng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2" name="Picture 11" descr="IMG-20150105-WA000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9322" y="2143116"/>
            <a:ext cx="2836576" cy="2118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034" y="5214950"/>
            <a:ext cx="507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SERVICE AVAILING FROM OUTSIDE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Profile Cutting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Casting (&amp; Heat Treatment)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Moulding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7914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3372" y="2764572"/>
            <a:ext cx="4714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SPONSERSHIS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COLLEGE FUNDS – Rs. 1,00,000(25%)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TEAM CONTRI- Rs.75,000 (Rs.3000 each)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PURTI GROUP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L7 (Hotel Chain)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Ideal Academy of Science, Nagpur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Cadme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 Solution, Nagpur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Hasan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Garage (material sponsor)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Spacewood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Furniture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Shells Advertising (marketing)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Ramson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Casting Pvt. Ltd. (Machining facilities)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Onkar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Furnitures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(bending and profile cutter)</a:t>
            </a:r>
          </a:p>
          <a:p>
            <a:pPr marL="342900" indent="-342900">
              <a:buFont typeface="+mj-lt"/>
              <a:buAutoNum type="arabicPeriod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2928934"/>
            <a:ext cx="40719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Cost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Vehicle Fabrication – Rs.2,80,000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Marketing -  Rs. 10,000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Logistics – Rs.40,000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Registration – Rs. 57,000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Tools &amp; equip. – Rs. 15,000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Misc. – RS.20,000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Total Vehicle Assembly- Rs.4,22,000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0418" name="Picture 2" descr="C:\Users\Abhijeet\Desktop\SUMAN\TE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429684" cy="200026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2844" y="428604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TEAM ORGANISATION CHART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35004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 !!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1538" y="1643050"/>
            <a:ext cx="6829444" cy="13049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QUESTIONNAIRE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ma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285860"/>
            <a:ext cx="7757954" cy="48577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0"/>
            <a:ext cx="8001056" cy="1071546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VEHICLE 3D VIEW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de 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3709728"/>
            <a:ext cx="7191905" cy="314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596" y="857233"/>
            <a:ext cx="47149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CREO 2.0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was exercised to design the 3-D model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the roll cage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SPECIFICATION:-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OD 25.4mm X 2.4mm wall thickness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Side impact member attached at a height of 330mm.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Maximum round corners for stress redistribution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Weld thickness = 2.3 mm (MIG Welding)</a:t>
            </a:r>
          </a:p>
          <a:p>
            <a:pPr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Material specification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Material used- SAE 1018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Density - 7.758 g/cm3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Modulus of Elasticity - 205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GPa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Ultimate Tensile Strength - 440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MPa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Tensile Yield Strength:  - 370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Mpa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Poisson’s ratio- 0.29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714356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CHASSIS / ROLL CAGE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is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24" y="596017"/>
            <a:ext cx="3372003" cy="3261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18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CHASSIS  ANSYS  DIAGRAMS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44" y="4429133"/>
            <a:ext cx="4643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Front impact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Force applied-30000N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Points constrained- all degrees of freedom of rear pick points of A-Arm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FOS- 5.06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7752" y="4357694"/>
            <a:ext cx="4143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Side impact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Force applied- 22000N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Points constrained- all degree of freedom of side impact members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FOS-1.13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C:\Users\Samsung\Desktop\supra\ansys\new analysis chassis\frontaarmstress.BMP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642919"/>
            <a:ext cx="4214842" cy="357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C:\Users\Samsung\Desktop\supra\ansys\final\line element result_side_2e5.BMP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642918"/>
            <a:ext cx="421484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CHASSIS  ANSYS  DIAGRAMS</a:t>
            </a:r>
            <a:endParaRPr lang="en-IN" sz="2800" u="sng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4357694"/>
            <a:ext cx="4143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Torsional stiffness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Force applied-800N at suspension point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Max Deflection observed- 0.179deg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Torsional stiffness- 1116 Nm/deg</a:t>
            </a:r>
          </a:p>
        </p:txBody>
      </p:sp>
      <p:pic>
        <p:nvPicPr>
          <p:cNvPr id="11" name="Picture 10" descr="C:\Users\Samsung\Desktop\supra\ansys\final\reartor.BMP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48901"/>
            <a:ext cx="407196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3"/>
          <a:srcRect l="25732" t="22146" r="31542" b="52165"/>
          <a:stretch>
            <a:fillRect/>
          </a:stretch>
        </p:blipFill>
        <p:spPr bwMode="auto">
          <a:xfrm>
            <a:off x="4429124" y="714356"/>
            <a:ext cx="450059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214810" y="4929198"/>
            <a:ext cx="428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Attenuator:-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prevent sudden impacts,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Aluminium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attenuator with 20 KJ energy absorbing capacity is incorporated.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CFD ANALYSIS OF CAR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:\Users\HP\Desktop\New folder\SUPRA\half CFD unmesh\dragcoefficient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928670"/>
            <a:ext cx="457200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29092" y="4714884"/>
            <a:ext cx="4214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Inlet Velocity- 33m/s (at the entrance of wind tunnel)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coefficient of drag was found to be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0.32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 second order iteration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:\Users\HP\Desktop\New folder\SUPRA\half CFD unmesh\velocity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928670"/>
            <a:ext cx="414340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2844" y="4780674"/>
            <a:ext cx="4143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Inlet Velocity- 33m/s (at the entrance of wind tunnel)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Velocity contour (on horizontal plane)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256"/>
            <a:ext cx="37719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642918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SUSPENSION GEOMETRY</a:t>
            </a:r>
            <a:endParaRPr lang="en-IN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571480"/>
            <a:ext cx="864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1. 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Fully independent outboard, non-parallel, unequal length, double A- arm type push-rod suspension system.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928671"/>
            <a:ext cx="342902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b="1" dirty="0" smtClean="0"/>
          </a:p>
          <a:p>
            <a:pPr marL="342900" indent="-342900">
              <a:buAutoNum type="arabicPeriod" startAt="2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Inference from the drawing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Track width- 1100/1200mm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Wheel base- 1800mm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Ground clearance- 80mm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Roll centre- On the ground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Scrub radius- 10mm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Kingpin Inclination- 11/2 deg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57200" algn="l"/>
              </a:tabLst>
            </a:pPr>
            <a:r>
              <a:rPr lang="en-US" sz="1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Camber- +2/0 deg</a:t>
            </a:r>
          </a:p>
          <a:p>
            <a:pPr marL="342900" indent="-342900">
              <a:buAutoNum type="arabicPeriod" startAt="3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Alternatives considered:-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Mc-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Pherson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strut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Pull rod suspension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/>
          </a:p>
          <a:p>
            <a:pPr marL="800100" lvl="1" indent="-342900"/>
            <a:endParaRPr lang="en-US" dirty="0" smtClean="0"/>
          </a:p>
          <a:p>
            <a:pPr marL="342900" indent="-342900"/>
            <a:r>
              <a:rPr lang="en-US" dirty="0"/>
              <a:t> </a:t>
            </a:r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786314" y="4714884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endParaRPr lang="en-US" b="1" dirty="0" smtClean="0"/>
          </a:p>
          <a:p>
            <a:pPr marL="342900" indent="-342900">
              <a:buAutoNum type="arabicPeriod" startAt="3"/>
            </a:pPr>
            <a:endParaRPr lang="en-US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786182" y="1000108"/>
          <a:ext cx="5214974" cy="3795717"/>
        </p:xfrm>
        <a:graphic>
          <a:graphicData uri="http://schemas.openxmlformats.org/drawingml/2006/table">
            <a:tbl>
              <a:tblPr firstRow="1" bandRow="1"/>
              <a:tblGrid>
                <a:gridCol w="2466542"/>
                <a:gridCol w="2748432"/>
              </a:tblGrid>
              <a:tr h="595317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Load distribution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1153.565(F) / 1593.144N(R)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Static spring deflection 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9.14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mm 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/>
                    <a:p>
                      <a:r>
                        <a:rPr lang="en-IN" dirty="0" smtClean="0"/>
                        <a:t>Static Wheel Deflection 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 mm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Spring</a:t>
                      </a:r>
                      <a:r>
                        <a:rPr lang="en-I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 stiffness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46 N/mm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Jounce(Allowable)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30.5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mm(F)/ 33 mm(R)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Rebound(Allowable)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29.5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mm(F)/ 32mm(R)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Active no of coils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95317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Mean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iameter of spring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68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40181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Diameter of coil wire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mm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286248" y="5214950"/>
            <a:ext cx="4643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Material Specification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A-Arms – SAE 1018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Push rod – Plain carbon steel (40C8)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Rocker – ENAW6005(A)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214290"/>
            <a:ext cx="7829576" cy="582594"/>
          </a:xfrm>
        </p:spPr>
        <p:txBody>
          <a:bodyPr>
            <a:noAutofit/>
          </a:bodyPr>
          <a:lstStyle/>
          <a:p>
            <a:r>
              <a:rPr lang="en-US" sz="28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ANALYSIS OF SUSPENSION COMPONENTS</a:t>
            </a:r>
            <a:endParaRPr lang="en-US" sz="2800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5720" y="785794"/>
            <a:ext cx="3929090" cy="28575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14876" y="3929066"/>
            <a:ext cx="4071966" cy="250033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4282" y="3857628"/>
          <a:ext cx="4429156" cy="2571744"/>
        </p:xfrm>
        <a:graphic>
          <a:graphicData uri="http://schemas.openxmlformats.org/drawingml/2006/table">
            <a:tbl>
              <a:tblPr/>
              <a:tblGrid>
                <a:gridCol w="808723"/>
                <a:gridCol w="808723"/>
                <a:gridCol w="969555"/>
                <a:gridCol w="646751"/>
                <a:gridCol w="1195404"/>
              </a:tblGrid>
              <a:tr h="7715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Load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(N)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Maximum stress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FOS</a:t>
                      </a:r>
                      <a:endParaRPr lang="en-US" sz="16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Deflection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pushrod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216Mpa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1.75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0.348mm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A-arm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172.Mpa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2.22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4.5mm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5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Bell crank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2000 &amp;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82.5Mpa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0.00669mm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4357686" y="785794"/>
            <a:ext cx="4143404" cy="285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1814</TotalTime>
  <Words>1040</Words>
  <Application>Microsoft Office PowerPoint</Application>
  <PresentationFormat>On-screen Show (4:3)</PresentationFormat>
  <Paragraphs>271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Equity</vt:lpstr>
      <vt:lpstr>Office Theme</vt:lpstr>
      <vt:lpstr>Slide 1</vt:lpstr>
      <vt:lpstr>CHASSIS DESIGN METHODOLOGY</vt:lpstr>
      <vt:lpstr>VEHICLE 3D VIEW</vt:lpstr>
      <vt:lpstr>CHASSIS / ROLL CAGE</vt:lpstr>
      <vt:lpstr>CHASSIS  ANSYS  DIAGRAMS</vt:lpstr>
      <vt:lpstr>CHASSIS  ANSYS  DIAGRAMS</vt:lpstr>
      <vt:lpstr>CFD ANALYSIS OF CAR</vt:lpstr>
      <vt:lpstr>SUSPENSION GEOMETRY</vt:lpstr>
      <vt:lpstr>ANALYSIS OF SUSPENSION COMPONENTS</vt:lpstr>
      <vt:lpstr>BRAKING SYSTEM</vt:lpstr>
      <vt:lpstr>THRMAL ANALYSIS OF DISK</vt:lpstr>
      <vt:lpstr>WHEEL ASSEMBLY</vt:lpstr>
      <vt:lpstr>STRUCTURAL ANALYSIS OF HUB </vt:lpstr>
      <vt:lpstr>STRUCTURAL ANALYSIS OF KNUCKLE</vt:lpstr>
      <vt:lpstr>ENGINE AND TRANSMISSION</vt:lpstr>
      <vt:lpstr>ANALYSIS OF VENTURI AND RADIATOR</vt:lpstr>
      <vt:lpstr>INNOVATION</vt:lpstr>
      <vt:lpstr>STEERING  SYSTEM</vt:lpstr>
      <vt:lpstr>Slide 19</vt:lpstr>
      <vt:lpstr>PROJECT PLAN (Microsoft Project)</vt:lpstr>
      <vt:lpstr>Slide 21</vt:lpstr>
      <vt:lpstr>Slide 22</vt:lpstr>
      <vt:lpstr>THANK YOU !!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PARAMETERS FROM RULE BOOK</dc:title>
  <dc:creator>rubina mahtab khan</dc:creator>
  <cp:lastModifiedBy>HP</cp:lastModifiedBy>
  <cp:revision>210</cp:revision>
  <dcterms:created xsi:type="dcterms:W3CDTF">2010-08-18T15:12:17Z</dcterms:created>
  <dcterms:modified xsi:type="dcterms:W3CDTF">2015-01-09T10:42:08Z</dcterms:modified>
</cp:coreProperties>
</file>